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338" r:id="rId2"/>
    <p:sldId id="330" r:id="rId3"/>
    <p:sldId id="257" r:id="rId4"/>
    <p:sldId id="297" r:id="rId5"/>
    <p:sldId id="339" r:id="rId6"/>
    <p:sldId id="311" r:id="rId7"/>
    <p:sldId id="340" r:id="rId8"/>
    <p:sldId id="312" r:id="rId9"/>
    <p:sldId id="34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 snapToObjects="1">
      <p:cViewPr varScale="1">
        <p:scale>
          <a:sx n="99" d="100"/>
          <a:sy n="99" d="100"/>
        </p:scale>
        <p:origin x="23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052DD-3731-4C99-BBFF-5C866DFB4337}" type="datetimeFigureOut">
              <a:rPr lang="da-DK" smtClean="0"/>
              <a:t>31-07-2023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C08C2-33EA-4DDD-88F7-B5FBB0333FC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842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17B9B7-D199-4BC8-BB6D-C5FE1373EEE4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605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. Breakerslide + undertitel (lyseblå)">
    <p:bg>
      <p:bgPr>
        <a:solidFill>
          <a:srgbClr val="D9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68FAA2A-8AA3-6D5E-1FE3-09259B8B2459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rgbClr val="D9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7D9DF03-ADEA-B45B-6CA7-B385CC0A8AD7}"/>
              </a:ext>
            </a:extLst>
          </p:cNvPr>
          <p:cNvSpPr/>
          <p:nvPr userDrawn="1"/>
        </p:nvSpPr>
        <p:spPr>
          <a:xfrm>
            <a:off x="11496674" y="0"/>
            <a:ext cx="695325" cy="6858000"/>
          </a:xfrm>
          <a:prstGeom prst="rect">
            <a:avLst/>
          </a:prstGeom>
          <a:solidFill>
            <a:srgbClr val="001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7" name="Triangle 5">
            <a:extLst>
              <a:ext uri="{FF2B5EF4-FFF2-40B4-BE49-F238E27FC236}">
                <a16:creationId xmlns:a16="http://schemas.microsoft.com/office/drawing/2014/main" id="{2F78377F-834C-2891-4139-7E60A1F83226}"/>
              </a:ext>
            </a:extLst>
          </p:cNvPr>
          <p:cNvSpPr/>
          <p:nvPr userDrawn="1"/>
        </p:nvSpPr>
        <p:spPr>
          <a:xfrm rot="16200000">
            <a:off x="10784181" y="3179623"/>
            <a:ext cx="1195771" cy="498752"/>
          </a:xfrm>
          <a:prstGeom prst="triangle">
            <a:avLst/>
          </a:prstGeom>
          <a:solidFill>
            <a:srgbClr val="001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D486DC7-75B5-C815-D206-6724F6D2B43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5325" y="1520825"/>
            <a:ext cx="8462324" cy="2812635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6000"/>
              </a:lnSpc>
              <a:defRPr sz="5700" b="1" i="0">
                <a:solidFill>
                  <a:srgbClr val="011E32"/>
                </a:solidFill>
                <a:latin typeface="Poppins ExtraBold" pitchFamily="2" charset="77"/>
                <a:cs typeface="Poppins ExtraBold" pitchFamily="2" charset="77"/>
              </a:defRPr>
            </a:lvl1pPr>
          </a:lstStyle>
          <a:p>
            <a:r>
              <a:rPr lang="da-DK" dirty="0"/>
              <a:t>Her kan der stå en</a:t>
            </a:r>
            <a:br>
              <a:rPr lang="da-DK" dirty="0"/>
            </a:br>
            <a:r>
              <a:rPr lang="da-DK" dirty="0"/>
              <a:t>titel på breaker slidet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BE20CE5-0703-F10D-59E0-4A81D5BB153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5326" y="4598504"/>
            <a:ext cx="7094255" cy="1530833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800" b="0" i="0">
                <a:solidFill>
                  <a:srgbClr val="011E32"/>
                </a:solidFill>
                <a:latin typeface="Poppins Light" pitchFamily="2" charset="77"/>
                <a:cs typeface="Poppins Light" pitchFamily="2" charset="77"/>
              </a:defRPr>
            </a:lvl1pPr>
            <a:lvl2pPr marL="0" indent="0" algn="l"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2pPr>
            <a:lvl3pPr marL="0" indent="0" algn="l"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3pPr>
            <a:lvl4pPr marL="0" indent="0" algn="l"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4pPr>
            <a:lvl5pPr marL="0" indent="0" algn="l"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5pPr>
            <a:lvl6pPr mar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Char char="​"/>
              <a:defRPr sz="2000" b="0">
                <a:solidFill>
                  <a:schemeClr val="tx1"/>
                </a:solidFill>
                <a:latin typeface="Republic" panose="02000506000000020004" pitchFamily="2" charset="0"/>
              </a:defRPr>
            </a:lvl9pPr>
          </a:lstStyle>
          <a:p>
            <a:r>
              <a:rPr lang="da-DK" dirty="0"/>
              <a:t>Her kan der stå en undertitel</a:t>
            </a:r>
          </a:p>
        </p:txBody>
      </p:sp>
    </p:spTree>
    <p:extLst>
      <p:ext uri="{BB962C8B-B14F-4D97-AF65-F5344CB8AC3E}">
        <p14:creationId xmlns:p14="http://schemas.microsoft.com/office/powerpoint/2010/main" val="28245993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lide,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79976"/>
            <a:ext cx="11808000" cy="4675753"/>
          </a:xfrm>
          <a:prstGeom prst="rect">
            <a:avLst/>
          </a:prstGeom>
        </p:spPr>
      </p:pic>
      <p:sp>
        <p:nvSpPr>
          <p:cNvPr id="18" name="Rektangel 17"/>
          <p:cNvSpPr/>
          <p:nvPr userDrawn="1"/>
        </p:nvSpPr>
        <p:spPr>
          <a:xfrm>
            <a:off x="180000" y="4850278"/>
            <a:ext cx="11808000" cy="1836000"/>
          </a:xfrm>
          <a:prstGeom prst="rect">
            <a:avLst/>
          </a:prstGeom>
          <a:solidFill>
            <a:srgbClr val="F6F5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9" name="Rektangel 8"/>
          <p:cNvSpPr/>
          <p:nvPr userDrawn="1"/>
        </p:nvSpPr>
        <p:spPr>
          <a:xfrm>
            <a:off x="540000" y="4140000"/>
            <a:ext cx="8280000" cy="216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28000" y="4474463"/>
            <a:ext cx="7668000" cy="791148"/>
          </a:xfrm>
        </p:spPr>
        <p:txBody>
          <a:bodyPr anchor="b" anchorCtr="0"/>
          <a:lstStyle>
            <a:lvl1pPr algn="l">
              <a:defRPr sz="30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 hasCustomPrompt="1"/>
          </p:nvPr>
        </p:nvSpPr>
        <p:spPr>
          <a:xfrm>
            <a:off x="828000" y="5433198"/>
            <a:ext cx="7668000" cy="540000"/>
          </a:xfr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dirty="0"/>
              <a:t>Klik for at tilføje undertitel</a:t>
            </a:r>
          </a:p>
        </p:txBody>
      </p:sp>
      <p:cxnSp>
        <p:nvCxnSpPr>
          <p:cNvPr id="16" name="Lige forbindelse 15"/>
          <p:cNvCxnSpPr/>
          <p:nvPr userDrawn="1"/>
        </p:nvCxnSpPr>
        <p:spPr>
          <a:xfrm>
            <a:off x="558000" y="4133176"/>
            <a:ext cx="0" cy="2160000"/>
          </a:xfrm>
          <a:prstGeom prst="line">
            <a:avLst/>
          </a:prstGeom>
          <a:ln w="76200">
            <a:solidFill>
              <a:srgbClr val="BFE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/>
          <p:nvPr userDrawn="1"/>
        </p:nvCxnSpPr>
        <p:spPr>
          <a:xfrm>
            <a:off x="558000" y="4609734"/>
            <a:ext cx="0" cy="1692000"/>
          </a:xfrm>
          <a:prstGeom prst="line">
            <a:avLst/>
          </a:prstGeom>
          <a:ln w="76200">
            <a:solidFill>
              <a:srgbClr val="007E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874" y="5511590"/>
            <a:ext cx="1800000" cy="79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79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584bf99b-36db-43fd-8a94-76cd2027d356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584bf99b-36db-43fd-8a94-76cd2027d356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584bf99b-36db-43fd-8a94-76cd2027d356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584bf99b-36db-43fd-8a94-76cd2027d356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8000" y="4412817"/>
            <a:ext cx="7798764" cy="1053243"/>
          </a:xfrm>
        </p:spPr>
        <p:txBody>
          <a:bodyPr anchor="t" anchorCtr="0"/>
          <a:lstStyle/>
          <a:p>
            <a:pPr>
              <a:lnSpc>
                <a:spcPct val="100000"/>
              </a:lnSpc>
            </a:pPr>
            <a:r>
              <a:rPr lang="da-DK" sz="3200" b="1" dirty="0">
                <a:latin typeface="Poppins ExtraBold"/>
              </a:rPr>
              <a:t>Datapakke</a:t>
            </a:r>
            <a:br>
              <a:rPr lang="da-DK" sz="2500" b="1" dirty="0">
                <a:latin typeface="Poppins ExtraBold"/>
              </a:rPr>
            </a:br>
            <a:r>
              <a:rPr lang="da-DK" sz="2800" dirty="0">
                <a:latin typeface="Poppins ExtraBold"/>
              </a:rPr>
              <a:t>Region Midtjylland</a:t>
            </a:r>
            <a:endParaRPr lang="da-DK" sz="3200" dirty="0">
              <a:latin typeface="Poppins ExtraBold"/>
            </a:endParaRPr>
          </a:p>
        </p:txBody>
      </p:sp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>
          <a:xfrm>
            <a:off x="828000" y="5466061"/>
            <a:ext cx="7668000" cy="540000"/>
          </a:xfrm>
        </p:spPr>
        <p:txBody>
          <a:bodyPr>
            <a:normAutofit fontScale="25000" lnSpcReduction="20000"/>
          </a:bodyPr>
          <a:lstStyle/>
          <a:p>
            <a:r>
              <a:rPr lang="da-DK" sz="6400" i="1" dirty="0">
                <a:latin typeface="Poppins Light"/>
              </a:rPr>
              <a:t>Udarbejdet af Sundhedsdatastyrelsen i samarbejde med Indenrigs- og Sundhedsministeriet med inddragelse af kommuner og regioner. </a:t>
            </a:r>
          </a:p>
          <a:p>
            <a:r>
              <a:rPr lang="da-DK" sz="4800" i="1" dirty="0">
                <a:latin typeface="Poppins Light"/>
              </a:rPr>
              <a:t>Version fra Juni 2023</a:t>
            </a:r>
          </a:p>
          <a:p>
            <a:endParaRPr lang="da-DK" sz="1600" i="1" dirty="0"/>
          </a:p>
        </p:txBody>
      </p:sp>
    </p:spTree>
    <p:extLst>
      <p:ext uri="{BB962C8B-B14F-4D97-AF65-F5344CB8AC3E}">
        <p14:creationId xmlns:p14="http://schemas.microsoft.com/office/powerpoint/2010/main" val="205026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5500" dirty="0"/>
              <a:t>Populationsoverblik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Dette populationsoverblik giver et hurtigt overblik over udvalgte nøgletal for populationen i Region Midtjylland. Her får I indblik i en række sammenhænge på tværs af almen praksis, kommuner og hospital for denne population.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4794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Hospital + Kommune ,Kommune ,Hospital ,Kommune ,Hospital + Kommune ,Hospital + Kommune ,Hospital + Kommune ,Hospital ,Hospital + Kommune ,Hospital + Kommune ,Kommune ,Hospital ,Hospital + Kommune ,Hospital + Kommune ,Hospital + Kommune ,Hospital + Kommune ,Hospital + Kommune ,Kommune ,Hospital ,Hospital + Kommune ,Populationsoverblik ,slicer ,shape ,shape ,shape ,image ,image ,image ,textbox ,textbox ,textbox ,textbox ,textbox ,textbox ,textbox ,textbo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Dublet af Populationsoverblik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5500" dirty="0"/>
              <a:t>Ældre borgere på 80 år og derover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Dette tema fokuserer på borgere på 80 år og derover i Region Midtjylland. Her får I indblik i en række sammenhænge på tværs af almen praksis, kommuner og hospital for denne population. </a:t>
            </a:r>
          </a:p>
        </p:txBody>
      </p:sp>
    </p:spTree>
    <p:extLst>
      <p:ext uri="{BB962C8B-B14F-4D97-AF65-F5344CB8AC3E}">
        <p14:creationId xmlns:p14="http://schemas.microsoft.com/office/powerpoint/2010/main" val="208016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shape ,shape ,shape ,textbox ,textbox ,textbox ,textbox ,textbox ,textbox ,image ,image ,image ,textbox ,textbox ,slicer ,Hospital + Kommune ,Hospital ,Kommune ,Hospital + Kommune ,Hospital + Kommune ,Hospital + Kommune ,Hospital + Kommune ,Hospital + Kommune ,Hospital ,Kommune ,Hospital + Kommune ,Hospital + Kommune ,Hospital ,Hospital + Kommune ,Hospital + Kommune ,Hospital + Kommune ,Kommune ,Hospital ,Kommune ,Hospital + Kommune ,textbo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Dublet af Dublet af Ældre borgere på 80 år og derover: Overblik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Borgere med udvalgte kroniske sygdomme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da-DK" sz="1700" dirty="0"/>
              <a:t>I dette tema er der fokus på borgere med kroniske lidelser i Region Midtjylland. Formålet med temaet er, at I kan blive klogere på en række indikatorer for borgere med kronisk sygdom på tværs af almen praksis, kommuner og hospital i Region Midtjylland. Kroniske lidelser er i denne datapakke afgrænset til følgende 8 udvalgte kroniske sygdomme: </a:t>
            </a:r>
            <a:r>
              <a:rPr lang="da-DK" sz="1700" b="1" dirty="0"/>
              <a:t>astma, demens, type 1-diabetes, type 2-diabetes, KOL, leddegigt, osteoporose og skizofreni. </a:t>
            </a:r>
          </a:p>
        </p:txBody>
      </p:sp>
    </p:spTree>
    <p:extLst>
      <p:ext uri="{BB962C8B-B14F-4D97-AF65-F5344CB8AC3E}">
        <p14:creationId xmlns:p14="http://schemas.microsoft.com/office/powerpoint/2010/main" val="26562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textbox ,textbox ,textbox ,Hospital + Kommune ,Kommune ,Hospital ,Kommune ,Hospital + Kommune ,Hospital + Kommune ,Hospital + Kommune ,Hospital ,Hospital + Kommune ,Hospital + Kommune ,Kommune ,Hospital ,Hospital + Kommune ,image ,image ,image ,Hospital + Kommune ,Hospital + Kommune ,Hospital + Kommune ,Hospital + Kommune ,textbox ,shape ,shape ,shape ,Kommune ,Hospital ,Hospital + Kommune ,textbox ,textbox ,textbox ,textbox ,slicer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Dublet af Kronisk sygdom: Overblik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Borgere med kontakt til psykiatrien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I dette tema er der fokus på borgere i Region Midtjylland med kontakt til det psykiatriske sundhedsvæsen. Formålet med temaet er, at I kan blive klogere på en række indikatorer for borgeres kontakt med det psykiatriske sundhedsvæsen på tværs af hospital og praksissektoren Region Midtjylland.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80253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textbox ,Hospital + Kommune ,Hospital + Kommune ,Hospital ,Hospital + Kommune ,Hospital ,image ,Hospital + Kommune ,Hospital + Kommune ,shape ,shape ,Hospital ,Hospital + Kommune ,Hospital ,multiRowCard ,image ,textbox ,textbox ,textbox ,textbox ,textbox ,textbo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Dublet af Kontakt til psykiatri: Overblik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01034ED03F44743BAD02DCA3184BA2F" ma:contentTypeVersion="4" ma:contentTypeDescription="Opret et nyt dokument." ma:contentTypeScope="" ma:versionID="179394f12d202ba972be164aad5ba67b">
  <xsd:schema xmlns:xsd="http://www.w3.org/2001/XMLSchema" xmlns:xs="http://www.w3.org/2001/XMLSchema" xmlns:p="http://schemas.microsoft.com/office/2006/metadata/properties" xmlns:ns2="6287b61e-fb5f-41e6-adb8-93c29fa3084e" targetNamespace="http://schemas.microsoft.com/office/2006/metadata/properties" ma:root="true" ma:fieldsID="5ca7f3cd5c630ee03107c7069fc0462e" ns2:_="">
    <xsd:import namespace="6287b61e-fb5f-41e6-adb8-93c29fa308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R_x00e6_kkef_x00f8_lgeforvisn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87b61e-fb5f-41e6-adb8-93c29fa308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_x00e6_kkef_x00f8_lgeforvisning" ma:index="11" nillable="true" ma:displayName="Rækkefølge for visning" ma:format="Dropdown" ma:internalName="R_x00e6_kkef_x00f8_lgeforvisning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_x00e6_kkef_x00f8_lgeforvisning xmlns="6287b61e-fb5f-41e6-adb8-93c29fa3084e" xsi:nil="true"/>
  </documentManagement>
</p:properties>
</file>

<file path=customXml/itemProps1.xml><?xml version="1.0" encoding="utf-8"?>
<ds:datastoreItem xmlns:ds="http://schemas.openxmlformats.org/officeDocument/2006/customXml" ds:itemID="{4DB67754-D21D-47DE-86F9-5B7786F0E53B}"/>
</file>

<file path=customXml/itemProps2.xml><?xml version="1.0" encoding="utf-8"?>
<ds:datastoreItem xmlns:ds="http://schemas.openxmlformats.org/officeDocument/2006/customXml" ds:itemID="{C7F338E0-60AF-40D5-AE7B-53F4A2E912E9}"/>
</file>

<file path=customXml/itemProps3.xml><?xml version="1.0" encoding="utf-8"?>
<ds:datastoreItem xmlns:ds="http://schemas.openxmlformats.org/officeDocument/2006/customXml" ds:itemID="{05A7AF12-AED4-4F16-B56E-DC5CC58738C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270</Words>
  <Application>Microsoft Office PowerPoint</Application>
  <PresentationFormat>Widescreen</PresentationFormat>
  <Paragraphs>16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Poppins ExtraBold</vt:lpstr>
      <vt:lpstr>Poppins Light</vt:lpstr>
      <vt:lpstr>Republic</vt:lpstr>
      <vt:lpstr>Custom Design</vt:lpstr>
      <vt:lpstr>Datapakke Region Midtjylland</vt:lpstr>
      <vt:lpstr>Populationsoverblik</vt:lpstr>
      <vt:lpstr>Dublet af Populationsoverblik</vt:lpstr>
      <vt:lpstr>Ældre borgere på 80 år og derover</vt:lpstr>
      <vt:lpstr>Dublet af Dublet af Ældre borgere på 80 år og derover: Overblik</vt:lpstr>
      <vt:lpstr>Borgere med udvalgte kroniske sygdomme</vt:lpstr>
      <vt:lpstr>Dublet af Kronisk sygdom: Overblik</vt:lpstr>
      <vt:lpstr>Borgere med kontakt til psykiatrien</vt:lpstr>
      <vt:lpstr>Dublet af Kontakt til psykiatri: Overblik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Lisa Cecilie Benz</cp:lastModifiedBy>
  <cp:revision>9</cp:revision>
  <dcterms:created xsi:type="dcterms:W3CDTF">2016-09-04T11:54:55Z</dcterms:created>
  <dcterms:modified xsi:type="dcterms:W3CDTF">2023-07-31T13:24:03Z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0x010100D01034ED03F44743BAD02DCA3184BA2F</vt:lpwstr>
  </property>
</Properties>
</file>